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0" r:id="rId3"/>
    <p:sldId id="390" r:id="rId4"/>
    <p:sldId id="381" r:id="rId5"/>
    <p:sldId id="393" r:id="rId6"/>
    <p:sldId id="383" r:id="rId7"/>
    <p:sldId id="384" r:id="rId8"/>
    <p:sldId id="385" r:id="rId9"/>
    <p:sldId id="386" r:id="rId10"/>
    <p:sldId id="391" r:id="rId11"/>
    <p:sldId id="392" r:id="rId12"/>
    <p:sldId id="395" r:id="rId13"/>
    <p:sldId id="397" r:id="rId14"/>
    <p:sldId id="398" r:id="rId15"/>
    <p:sldId id="399" r:id="rId16"/>
    <p:sldId id="400" r:id="rId17"/>
    <p:sldId id="411" r:id="rId18"/>
    <p:sldId id="410" r:id="rId19"/>
    <p:sldId id="401" r:id="rId20"/>
    <p:sldId id="402" r:id="rId21"/>
    <p:sldId id="408" r:id="rId22"/>
    <p:sldId id="405" r:id="rId23"/>
    <p:sldId id="394" r:id="rId24"/>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07" d="100"/>
          <a:sy n="107" d="100"/>
        </p:scale>
        <p:origin x="126" y="2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15.12.2024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15.12.2024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eski.siirt.edu.tr/personel/14259c66-b074-4a32-9771-b5f8659d3935/-adnan-evi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6" Type="http://schemas.openxmlformats.org/officeDocument/2006/relationships/hyperlink" Target="http://eski.siirt.edu.tr/personel/1aae434a-b1a3-4c3b-93fc-49d312b516bd/-ozgur-harman" TargetMode="External"/><Relationship Id="rId5" Type="http://schemas.openxmlformats.org/officeDocument/2006/relationships/hyperlink" Target="http://eski.siirt.edu.tr/personel/3ba0937b-2e7d-481f-991c-57bf2ece8f04/-huseyin-tekin" TargetMode="External"/><Relationship Id="rId4" Type="http://schemas.openxmlformats.org/officeDocument/2006/relationships/hyperlink" Target="http://eski.siirt.edu.tr/personel/4bb89ff0-1982-416b-91dc-9f36b5ba01e2/-aydin-sahin"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eski.siirt.edu.tr/personel/1c10eb40-780e-4e16-bd83-d84d5cbf8a5d/doc-dr-cahit-epcacan-" TargetMode="External"/><Relationship Id="rId2" Type="http://schemas.openxmlformats.org/officeDocument/2006/relationships/hyperlink" Target="http://eski.siirt.edu.tr/personel/da8517f1-9335-422b-a09f-56bfc55f3082/-muhammed-keskin-" TargetMode="External"/><Relationship Id="rId1" Type="http://schemas.openxmlformats.org/officeDocument/2006/relationships/slideLayout" Target="../slideLayouts/slideLayout2.xml"/><Relationship Id="rId6" Type="http://schemas.openxmlformats.org/officeDocument/2006/relationships/hyperlink" Target="http://eski.siirt.edu.tr/personel/0ca91c6f-4512-4ea9-ac75-12bb38b2f653/-demet-erkuzu-" TargetMode="External"/><Relationship Id="rId5" Type="http://schemas.openxmlformats.org/officeDocument/2006/relationships/hyperlink" Target="http://eski.siirt.edu.tr/personel/35b0ab07-6232-4742-b4a5-2c3aee84bdf1/-mucir-altuncu-" TargetMode="External"/><Relationship Id="rId4" Type="http://schemas.openxmlformats.org/officeDocument/2006/relationships/hyperlink" Target="http://eski.siirt.edu.tr/personel/82e5b1fd-2cb6-4984-8687-89daf241eca2/doc-dr-cahit-pesen-"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Dikdörtgen"/>
          <p:cNvSpPr/>
          <p:nvPr/>
        </p:nvSpPr>
        <p:spPr>
          <a:xfrm>
            <a:off x="961292" y="4384431"/>
            <a:ext cx="9202616" cy="1569660"/>
          </a:xfrm>
          <a:prstGeom prst="rect">
            <a:avLst/>
          </a:prstGeom>
        </p:spPr>
        <p:txBody>
          <a:bodyPr wrap="square">
            <a:spAutoFit/>
          </a:bodyPr>
          <a:lstStyle/>
          <a:p>
            <a:pPr algn="ctr"/>
            <a:r>
              <a:rPr lang="tr-TR" sz="4800" dirty="0" smtClean="0"/>
              <a:t>SİYESAM-2024</a:t>
            </a:r>
          </a:p>
          <a:p>
            <a:pPr algn="ctr"/>
            <a:r>
              <a:rPr lang="tr-TR" sz="4800" dirty="0" smtClean="0"/>
              <a:t> </a:t>
            </a:r>
            <a:r>
              <a:rPr lang="tr-TR" sz="4800" dirty="0" err="1" smtClean="0"/>
              <a:t>Faliyet</a:t>
            </a:r>
            <a:r>
              <a:rPr lang="tr-TR" sz="4800" dirty="0" smtClean="0"/>
              <a:t> Brifingi</a:t>
            </a:r>
            <a:endParaRPr lang="tr-TR" sz="4800" dirty="0"/>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785445" y="1336431"/>
            <a:ext cx="10832123" cy="3416320"/>
          </a:xfrm>
          <a:prstGeom prst="rect">
            <a:avLst/>
          </a:prstGeom>
        </p:spPr>
        <p:txBody>
          <a:bodyPr wrap="square">
            <a:spAutoFit/>
          </a:bodyPr>
          <a:lstStyle/>
          <a:p>
            <a:pPr algn="ctr"/>
            <a:r>
              <a:rPr lang="tr-TR" sz="7200" dirty="0" smtClean="0"/>
              <a:t>Siirt ve Yöresi El Sanatları Araştırma Merkezi </a:t>
            </a:r>
          </a:p>
          <a:p>
            <a:pPr algn="ctr"/>
            <a:r>
              <a:rPr lang="tr-TR" sz="7200" dirty="0" smtClean="0"/>
              <a:t> Müdürlüğü</a:t>
            </a:r>
            <a:endParaRPr lang="tr-TR" sz="7200" dirty="0"/>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230923" y="621323"/>
            <a:ext cx="7913077" cy="461665"/>
          </a:xfrm>
          <a:prstGeom prst="rect">
            <a:avLst/>
          </a:prstGeom>
        </p:spPr>
        <p:txBody>
          <a:bodyPr wrap="square">
            <a:spAutoFit/>
          </a:bodyPr>
          <a:lstStyle/>
          <a:p>
            <a:pPr algn="ctr"/>
            <a:r>
              <a:rPr lang="tr-TR" sz="2400" dirty="0" smtClean="0"/>
              <a:t>Siirt ve Yöresi El Sanatları Araştırma Merkezi </a:t>
            </a:r>
            <a:endParaRPr lang="tr-TR" sz="2400" dirty="0"/>
          </a:p>
        </p:txBody>
      </p:sp>
      <p:sp>
        <p:nvSpPr>
          <p:cNvPr id="3" name="2 Dikdörtgen"/>
          <p:cNvSpPr/>
          <p:nvPr/>
        </p:nvSpPr>
        <p:spPr>
          <a:xfrm>
            <a:off x="1090246" y="1031633"/>
            <a:ext cx="7467600" cy="830997"/>
          </a:xfrm>
          <a:prstGeom prst="rect">
            <a:avLst/>
          </a:prstGeom>
        </p:spPr>
        <p:txBody>
          <a:bodyPr wrap="square">
            <a:spAutoFit/>
          </a:bodyPr>
          <a:lstStyle/>
          <a:p>
            <a:r>
              <a:rPr lang="tr-TR" sz="4800" dirty="0" smtClean="0"/>
              <a:t>AMAÇ:</a:t>
            </a:r>
            <a:endParaRPr lang="tr-TR" sz="4800" dirty="0"/>
          </a:p>
        </p:txBody>
      </p:sp>
      <p:sp>
        <p:nvSpPr>
          <p:cNvPr id="5" name="4 Dikdörtgen"/>
          <p:cNvSpPr/>
          <p:nvPr/>
        </p:nvSpPr>
        <p:spPr>
          <a:xfrm>
            <a:off x="914401" y="1899138"/>
            <a:ext cx="9472246" cy="3539430"/>
          </a:xfrm>
          <a:prstGeom prst="rect">
            <a:avLst/>
          </a:prstGeom>
        </p:spPr>
        <p:txBody>
          <a:bodyPr wrap="square">
            <a:spAutoFit/>
          </a:bodyPr>
          <a:lstStyle/>
          <a:p>
            <a:pPr algn="just"/>
            <a:r>
              <a:rPr lang="tr-TR" sz="2800" dirty="0" smtClean="0"/>
              <a:t>Siirt Üniversitesi Siirt ve Yöresi El Sanatları Araştırma ve Uygulama Merkezi</a:t>
            </a:r>
            <a:r>
              <a:rPr lang="tr-TR" sz="2800" dirty="0" err="1" smtClean="0"/>
              <a:t>nin</a:t>
            </a:r>
            <a:r>
              <a:rPr lang="tr-TR" sz="2800" dirty="0" smtClean="0"/>
              <a:t> amacı; el sanatlarının mevcut durum ve sorunlarını bilimsel olarak belirlemek,yöre ekonomisine katkısının artırılmasına yönelik çalışmalar yapmaktır.Özellikle kırsal kesimlerde unutulmaya yüz tutmuş el sanatlarını canlandırarak,aile ekonomisine destek sağlamayı hedefleyen merkezimiz; bu amaçla kurslar düzenlemekte ve sertifika vermektedir.</a:t>
            </a:r>
          </a:p>
        </p:txBody>
      </p:sp>
    </p:spTree>
    <p:extLst>
      <p:ext uri="{BB962C8B-B14F-4D97-AF65-F5344CB8AC3E}">
        <p14:creationId xmlns:p14="http://schemas.microsoft.com/office/powerpoint/2010/main" val="537261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647892" y="550985"/>
            <a:ext cx="6764482" cy="830997"/>
          </a:xfrm>
          <a:prstGeom prst="rect">
            <a:avLst/>
          </a:prstGeom>
          <a:noFill/>
        </p:spPr>
        <p:txBody>
          <a:bodyPr wrap="square" rtlCol="0">
            <a:spAutoFit/>
          </a:bodyPr>
          <a:lstStyle/>
          <a:p>
            <a:pPr algn="ctr"/>
            <a:r>
              <a:rPr lang="tr-TR" sz="2400" dirty="0" smtClean="0"/>
              <a:t>Siirt ve Yöresi El Sanatları Araştırma Merkezi </a:t>
            </a:r>
          </a:p>
          <a:p>
            <a:pPr algn="ctr"/>
            <a:endParaRPr lang="tr-TR" sz="2400" b="1" dirty="0"/>
          </a:p>
        </p:txBody>
      </p:sp>
      <p:sp>
        <p:nvSpPr>
          <p:cNvPr id="3" name="2 Dikdörtgen"/>
          <p:cNvSpPr/>
          <p:nvPr/>
        </p:nvSpPr>
        <p:spPr>
          <a:xfrm>
            <a:off x="1090246" y="1348154"/>
            <a:ext cx="9495692" cy="2677656"/>
          </a:xfrm>
          <a:prstGeom prst="rect">
            <a:avLst/>
          </a:prstGeom>
        </p:spPr>
        <p:txBody>
          <a:bodyPr wrap="square">
            <a:spAutoFit/>
          </a:bodyPr>
          <a:lstStyle/>
          <a:p>
            <a:pPr algn="just"/>
            <a:r>
              <a:rPr lang="tr-TR" sz="2800" dirty="0" err="1" smtClean="0"/>
              <a:t>Siirt</a:t>
            </a:r>
            <a:r>
              <a:rPr lang="tr-TR" sz="2800" dirty="0" err="1" smtClean="0"/>
              <a:t>’in</a:t>
            </a:r>
            <a:r>
              <a:rPr lang="tr-TR" sz="2800" dirty="0" smtClean="0"/>
              <a:t> tiftikten </a:t>
            </a:r>
            <a:r>
              <a:rPr lang="tr-TR" sz="2800" dirty="0" smtClean="0"/>
              <a:t>dokunan ünlü mamullerini, Türk Standartları Enstitüsünün (TSE)belirlediği kaliteye ulaştırmak ve yeni motifler türetmek, merkezin öncelikleri arasında yer almaktadır. Sadece dokumacılık alanında değil; diğer el sanatları alanlarında da çalışmalar yapılmaktadır. Uzun vadede ürettiği ürünleri iç ve dış ülke pazarlara ihraç etmek, gelecekteki hedeflerimiz arasındadır.</a:t>
            </a:r>
            <a:endParaRPr lang="tr-TR" sz="2800" dirty="0"/>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465385" y="668215"/>
            <a:ext cx="7420707"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4" name="3 Dikdörtgen"/>
          <p:cNvSpPr/>
          <p:nvPr/>
        </p:nvSpPr>
        <p:spPr>
          <a:xfrm>
            <a:off x="1277815" y="1570893"/>
            <a:ext cx="8229600" cy="3108543"/>
          </a:xfrm>
          <a:prstGeom prst="rect">
            <a:avLst/>
          </a:prstGeom>
        </p:spPr>
        <p:txBody>
          <a:bodyPr wrap="square">
            <a:spAutoFit/>
          </a:bodyPr>
          <a:lstStyle/>
          <a:p>
            <a:pPr algn="just"/>
            <a:r>
              <a:rPr lang="tr-TR" sz="2800" dirty="0" smtClean="0"/>
              <a:t> 17 Mart 1972 Tarihinde Türk Standartları Enstitüsü tarafından tescil edilerek Resmi Gazetede yayımlanan Siirt Battaniyesi, özellikle turistik çevrelerde geniş bir pazar imkânına sahiptir. Tezgâhlarda dokunan el sanatı ürünü Siirt Battaniyesinin ham maddesi olan tiftik, keçilerden kırkılarak elde edilir.Tiftik belli aşamalardan geçilerek dokunmaya hazır hale getirilir.</a:t>
            </a:r>
            <a:endParaRPr lang="tr-TR" sz="2800" dirty="0"/>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01261" y="1031631"/>
            <a:ext cx="7631723" cy="523220"/>
          </a:xfrm>
          <a:prstGeom prst="rect">
            <a:avLst/>
          </a:prstGeom>
        </p:spPr>
        <p:txBody>
          <a:bodyPr wrap="square">
            <a:spAutoFit/>
          </a:bodyPr>
          <a:lstStyle/>
          <a:p>
            <a:r>
              <a:rPr lang="tr-TR" sz="2800" dirty="0" smtClean="0"/>
              <a:t>Görevi Personel</a:t>
            </a:r>
            <a:endParaRPr lang="tr-TR" sz="2800" dirty="0"/>
          </a:p>
        </p:txBody>
      </p:sp>
      <p:sp>
        <p:nvSpPr>
          <p:cNvPr id="4" name="3 Dikdörtgen"/>
          <p:cNvSpPr/>
          <p:nvPr/>
        </p:nvSpPr>
        <p:spPr>
          <a:xfrm>
            <a:off x="1055077" y="1359877"/>
            <a:ext cx="8088923" cy="3785652"/>
          </a:xfrm>
          <a:prstGeom prst="rect">
            <a:avLst/>
          </a:prstGeom>
        </p:spPr>
        <p:txBody>
          <a:bodyPr wrap="square">
            <a:spAutoFit/>
          </a:bodyPr>
          <a:lstStyle/>
          <a:p>
            <a:r>
              <a:rPr lang="tr-TR" sz="1600" b="1" dirty="0" smtClean="0">
                <a:hlinkClick r:id="rId2"/>
              </a:rPr>
              <a:t>ÖĞR. GÖR. MUHAMMED KESKİN</a:t>
            </a:r>
            <a:endParaRPr lang="tr-TR" sz="1600" b="1" dirty="0" smtClean="0"/>
          </a:p>
          <a:p>
            <a:pPr>
              <a:buNone/>
            </a:pPr>
            <a:r>
              <a:rPr lang="tr-TR" sz="1600" b="1" dirty="0" smtClean="0"/>
              <a:t>Siirt ve Yöresi El Sanatları Araştırma ve Uygulama Merkezi</a:t>
            </a:r>
          </a:p>
          <a:p>
            <a:r>
              <a:rPr lang="tr-TR" sz="1600" b="1" dirty="0" smtClean="0"/>
              <a:t>Araştırma Merkezi Müdürü</a:t>
            </a:r>
          </a:p>
          <a:p>
            <a:r>
              <a:rPr lang="tr-TR" sz="1600" b="1" dirty="0" smtClean="0">
                <a:hlinkClick r:id="rId3"/>
              </a:rPr>
              <a:t>ADNAN EVİN</a:t>
            </a:r>
            <a:endParaRPr lang="tr-TR" sz="1600" b="1" dirty="0" smtClean="0"/>
          </a:p>
          <a:p>
            <a:pPr>
              <a:buNone/>
            </a:pPr>
            <a:r>
              <a:rPr lang="tr-TR" sz="1600" b="1" dirty="0" smtClean="0"/>
              <a:t>Siirt ve Yöresi El Sanatları Araştırma ve Uygulama Merkezi</a:t>
            </a:r>
          </a:p>
          <a:p>
            <a:pPr>
              <a:buNone/>
            </a:pPr>
            <a:r>
              <a:rPr lang="tr-TR" sz="1600" b="1" dirty="0" smtClean="0"/>
              <a:t>     Teknisyen</a:t>
            </a:r>
          </a:p>
          <a:p>
            <a:r>
              <a:rPr lang="tr-TR" sz="1600" b="1" dirty="0" smtClean="0">
                <a:hlinkClick r:id="rId4"/>
              </a:rPr>
              <a:t>AYDIN ŞAHİN</a:t>
            </a:r>
            <a:endParaRPr lang="tr-TR" sz="1600" b="1" dirty="0" smtClean="0"/>
          </a:p>
          <a:p>
            <a:pPr>
              <a:buNone/>
            </a:pPr>
            <a:r>
              <a:rPr lang="tr-TR" sz="1600" b="1" dirty="0" smtClean="0"/>
              <a:t>Siirt ve Yöresi El Sanatları Araştırma ve Uygulama Merkezi</a:t>
            </a:r>
          </a:p>
          <a:p>
            <a:pPr>
              <a:buNone/>
            </a:pPr>
            <a:r>
              <a:rPr lang="tr-TR" sz="1600" b="1" dirty="0" smtClean="0"/>
              <a:t>     Teknisyen</a:t>
            </a:r>
          </a:p>
          <a:p>
            <a:r>
              <a:rPr lang="tr-TR" sz="1600" b="1" dirty="0" smtClean="0">
                <a:hlinkClick r:id="rId5"/>
              </a:rPr>
              <a:t>HÜSEYİN TEKİN</a:t>
            </a:r>
            <a:endParaRPr lang="tr-TR" sz="1600" b="1" dirty="0" smtClean="0"/>
          </a:p>
          <a:p>
            <a:pPr>
              <a:buNone/>
            </a:pPr>
            <a:r>
              <a:rPr lang="tr-TR" sz="1600" b="1" dirty="0" smtClean="0"/>
              <a:t>Siirt ve Yöresi El Sanatları Araştırma ve Uygulama Merkezi</a:t>
            </a:r>
          </a:p>
          <a:p>
            <a:pPr>
              <a:buNone/>
            </a:pPr>
            <a:r>
              <a:rPr lang="tr-TR" sz="1600" b="1" dirty="0" smtClean="0"/>
              <a:t>     Teknisyen</a:t>
            </a:r>
          </a:p>
          <a:p>
            <a:r>
              <a:rPr lang="tr-TR" sz="1600" b="1" dirty="0" smtClean="0">
                <a:solidFill>
                  <a:srgbClr val="FF0000"/>
                </a:solidFill>
                <a:hlinkClick r:id="rId6"/>
              </a:rPr>
              <a:t>ÖZGÜR HARMAN</a:t>
            </a:r>
            <a:endParaRPr lang="tr-TR" sz="1600" b="1" dirty="0" smtClean="0">
              <a:solidFill>
                <a:srgbClr val="FF0000"/>
              </a:solidFill>
            </a:endParaRPr>
          </a:p>
          <a:p>
            <a:pPr>
              <a:buNone/>
            </a:pPr>
            <a:r>
              <a:rPr lang="tr-TR" sz="1600" b="1" dirty="0" smtClean="0"/>
              <a:t>Siirt ve Yöresi El Sanatları Araştırma ve Uygulama Merkezi</a:t>
            </a:r>
          </a:p>
          <a:p>
            <a:pPr>
              <a:buNone/>
            </a:pPr>
            <a:r>
              <a:rPr lang="tr-TR" sz="1600" b="1" dirty="0" smtClean="0"/>
              <a:t>     Teknisyen</a:t>
            </a: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359878" y="996462"/>
            <a:ext cx="7573108" cy="707886"/>
          </a:xfrm>
          <a:prstGeom prst="rect">
            <a:avLst/>
          </a:prstGeom>
        </p:spPr>
        <p:txBody>
          <a:bodyPr wrap="square">
            <a:spAutoFit/>
          </a:bodyPr>
          <a:lstStyle/>
          <a:p>
            <a:pPr algn="ctr"/>
            <a:r>
              <a:rPr lang="tr-TR" sz="4000" dirty="0" smtClean="0"/>
              <a:t>                Yönetim Kurulu</a:t>
            </a:r>
            <a:endParaRPr lang="tr-TR" sz="4000" dirty="0"/>
          </a:p>
        </p:txBody>
      </p:sp>
      <p:grpSp>
        <p:nvGrpSpPr>
          <p:cNvPr id="4" name="3 Grup"/>
          <p:cNvGrpSpPr/>
          <p:nvPr/>
        </p:nvGrpSpPr>
        <p:grpSpPr>
          <a:xfrm>
            <a:off x="4396154" y="1711569"/>
            <a:ext cx="3223846" cy="1078523"/>
            <a:chOff x="2936523" y="1290702"/>
            <a:chExt cx="1615784" cy="807892"/>
          </a:xfrm>
          <a:scene3d>
            <a:camera prst="orthographicFront">
              <a:rot lat="0" lon="0" rev="0"/>
            </a:camera>
            <a:lightRig rig="contrasting" dir="t">
              <a:rot lat="0" lon="0" rev="1200000"/>
            </a:lightRig>
          </a:scene3d>
        </p:grpSpPr>
        <p:sp>
          <p:nvSpPr>
            <p:cNvPr id="5" name="4 Dikdörtgen"/>
            <p:cNvSpPr/>
            <p:nvPr/>
          </p:nvSpPr>
          <p:spPr>
            <a:xfrm>
              <a:off x="2936523" y="1290702"/>
              <a:ext cx="1615784" cy="807892"/>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sp>
        <p:sp>
          <p:nvSpPr>
            <p:cNvPr id="6" name="5 Dikdörtgen"/>
            <p:cNvSpPr/>
            <p:nvPr/>
          </p:nvSpPr>
          <p:spPr>
            <a:xfrm>
              <a:off x="2936523" y="1290702"/>
              <a:ext cx="1615784" cy="807892"/>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hlinkClick r:id="rId2"/>
                </a:rPr>
                <a:t>ÖĞR. GÖR. MUHAMMED KESKİN </a:t>
              </a:r>
              <a:br>
                <a:rPr lang="tr-TR" sz="1500" b="1" kern="1200" dirty="0" smtClean="0">
                  <a:hlinkClick r:id="rId2"/>
                </a:rPr>
              </a:br>
              <a:r>
                <a:rPr lang="tr-TR" sz="1500" b="1" kern="1200" dirty="0" smtClean="0">
                  <a:hlinkClick r:id="rId2"/>
                </a:rPr>
                <a:t>Başkan</a:t>
              </a:r>
              <a:endParaRPr lang="tr-TR" sz="1500" b="1" kern="1200" dirty="0"/>
            </a:p>
          </p:txBody>
        </p:sp>
      </p:grpSp>
      <p:grpSp>
        <p:nvGrpSpPr>
          <p:cNvPr id="7" name="6 Grup"/>
          <p:cNvGrpSpPr/>
          <p:nvPr/>
        </p:nvGrpSpPr>
        <p:grpSpPr>
          <a:xfrm>
            <a:off x="199292" y="3165229"/>
            <a:ext cx="2461846" cy="1488831"/>
            <a:chOff x="3873" y="2368858"/>
            <a:chExt cx="1767264" cy="876943"/>
          </a:xfrm>
          <a:scene3d>
            <a:camera prst="orthographicFront">
              <a:rot lat="0" lon="0" rev="0"/>
            </a:camera>
            <a:lightRig rig="contrasting" dir="t">
              <a:rot lat="0" lon="0" rev="1200000"/>
            </a:lightRig>
          </a:scene3d>
        </p:grpSpPr>
        <p:sp>
          <p:nvSpPr>
            <p:cNvPr id="8" name="7 Dikdörtgen"/>
            <p:cNvSpPr/>
            <p:nvPr/>
          </p:nvSpPr>
          <p:spPr>
            <a:xfrm>
              <a:off x="3873" y="2437909"/>
              <a:ext cx="1615784" cy="807892"/>
            </a:xfrm>
            <a:prstGeom prst="rect">
              <a:avLst/>
            </a:prstGeom>
            <a:solidFill>
              <a:schemeClr val="accent2">
                <a:lumMod val="60000"/>
                <a:lumOff val="40000"/>
              </a:schemeClr>
            </a:solid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9" name="8 Dikdörtgen"/>
            <p:cNvSpPr/>
            <p:nvPr/>
          </p:nvSpPr>
          <p:spPr>
            <a:xfrm>
              <a:off x="3873" y="2368858"/>
              <a:ext cx="1767264" cy="87694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dirty="0" err="1" smtClean="0">
                  <a:solidFill>
                    <a:schemeClr val="tx1"/>
                  </a:solidFill>
                  <a:hlinkClick r:id="rId3"/>
                </a:rPr>
                <a:t>Doç</a:t>
              </a:r>
              <a:r>
                <a:rPr lang="tr-TR" sz="1500" b="1" kern="1200" dirty="0" err="1" smtClean="0">
                  <a:solidFill>
                    <a:schemeClr val="tx1"/>
                  </a:solidFill>
                  <a:hlinkClick r:id="rId3"/>
                </a:rPr>
                <a:t>.Dr</a:t>
              </a:r>
              <a:r>
                <a:rPr lang="tr-TR" sz="1500" b="1" kern="1200" dirty="0" smtClean="0">
                  <a:solidFill>
                    <a:schemeClr val="tx1"/>
                  </a:solidFill>
                  <a:hlinkClick r:id="rId3"/>
                </a:rPr>
                <a:t>. </a:t>
              </a:r>
              <a:r>
                <a:rPr lang="tr-TR" sz="1500" b="1" dirty="0" smtClean="0">
                  <a:solidFill>
                    <a:schemeClr val="tx1"/>
                  </a:solidFill>
                  <a:hlinkClick r:id="rId3"/>
                </a:rPr>
                <a:t>Fatih ERULAŞ</a:t>
              </a:r>
              <a:r>
                <a:rPr lang="tr-TR" sz="1500" b="1" kern="1200" dirty="0" smtClean="0">
                  <a:solidFill>
                    <a:schemeClr val="tx1"/>
                  </a:solidFill>
                  <a:hlinkClick r:id="rId3"/>
                </a:rPr>
                <a:t> </a:t>
              </a:r>
              <a:br>
                <a:rPr lang="tr-TR" sz="1500" b="1" kern="1200" dirty="0" smtClean="0">
                  <a:solidFill>
                    <a:schemeClr val="tx1"/>
                  </a:solidFill>
                  <a:hlinkClick r:id="rId3"/>
                </a:rPr>
              </a:br>
              <a:r>
                <a:rPr lang="tr-TR" sz="1500" b="1" kern="1200" dirty="0" smtClean="0">
                  <a:solidFill>
                    <a:schemeClr val="tx1"/>
                  </a:solidFill>
                  <a:hlinkClick r:id="rId3"/>
                </a:rPr>
                <a:t>Üye</a:t>
              </a:r>
            </a:p>
          </p:txBody>
        </p:sp>
      </p:grpSp>
      <p:grpSp>
        <p:nvGrpSpPr>
          <p:cNvPr id="10" name="9 Grup"/>
          <p:cNvGrpSpPr/>
          <p:nvPr/>
        </p:nvGrpSpPr>
        <p:grpSpPr>
          <a:xfrm>
            <a:off x="2895599" y="3212123"/>
            <a:ext cx="2672863" cy="1430215"/>
            <a:chOff x="1958973" y="2437909"/>
            <a:chExt cx="1762673" cy="787161"/>
          </a:xfrm>
          <a:scene3d>
            <a:camera prst="orthographicFront">
              <a:rot lat="0" lon="0" rev="0"/>
            </a:camera>
            <a:lightRig rig="contrasting" dir="t">
              <a:rot lat="0" lon="0" rev="1200000"/>
            </a:lightRig>
          </a:scene3d>
        </p:grpSpPr>
        <p:sp>
          <p:nvSpPr>
            <p:cNvPr id="11" name="10 Dikdörtgen"/>
            <p:cNvSpPr/>
            <p:nvPr/>
          </p:nvSpPr>
          <p:spPr>
            <a:xfrm>
              <a:off x="1958973" y="2437909"/>
              <a:ext cx="1615784" cy="78716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2" name="11 Dikdörtgen"/>
            <p:cNvSpPr/>
            <p:nvPr/>
          </p:nvSpPr>
          <p:spPr>
            <a:xfrm>
              <a:off x="1958973" y="2437909"/>
              <a:ext cx="1762673" cy="78716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smtClean="0">
                  <a:solidFill>
                    <a:schemeClr val="tx1"/>
                  </a:solidFill>
                  <a:hlinkClick r:id="rId4"/>
                </a:rPr>
                <a:t>Prof..Dr. CAHİT PESEN </a:t>
              </a:r>
              <a:br>
                <a:rPr lang="tr-TR" sz="1500" b="1" kern="1200" dirty="0" smtClean="0">
                  <a:solidFill>
                    <a:schemeClr val="tx1"/>
                  </a:solidFill>
                  <a:hlinkClick r:id="rId4"/>
                </a:rPr>
              </a:br>
              <a:r>
                <a:rPr lang="tr-TR" sz="1500" b="1" kern="1200" dirty="0" smtClean="0">
                  <a:solidFill>
                    <a:schemeClr val="tx1"/>
                  </a:solidFill>
                  <a:hlinkClick r:id="rId4"/>
                </a:rPr>
                <a:t>Üye</a:t>
              </a:r>
            </a:p>
          </p:txBody>
        </p:sp>
      </p:grpSp>
      <p:grpSp>
        <p:nvGrpSpPr>
          <p:cNvPr id="13" name="12 Grup"/>
          <p:cNvGrpSpPr/>
          <p:nvPr/>
        </p:nvGrpSpPr>
        <p:grpSpPr>
          <a:xfrm>
            <a:off x="5920153" y="3165231"/>
            <a:ext cx="2602523" cy="1477108"/>
            <a:chOff x="3914073" y="2437909"/>
            <a:chExt cx="1615784" cy="766431"/>
          </a:xfrm>
          <a:scene3d>
            <a:camera prst="orthographicFront">
              <a:rot lat="0" lon="0" rev="0"/>
            </a:camera>
            <a:lightRig rig="contrasting" dir="t">
              <a:rot lat="0" lon="0" rev="1200000"/>
            </a:lightRig>
          </a:scene3d>
        </p:grpSpPr>
        <p:sp>
          <p:nvSpPr>
            <p:cNvPr id="14" name="13 Dikdörtgen"/>
            <p:cNvSpPr/>
            <p:nvPr/>
          </p:nvSpPr>
          <p:spPr>
            <a:xfrm>
              <a:off x="3914073" y="2437909"/>
              <a:ext cx="1615784" cy="766431"/>
            </a:xfrm>
            <a:prstGeom prst="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5" name="14 Dikdörtgen"/>
            <p:cNvSpPr/>
            <p:nvPr/>
          </p:nvSpPr>
          <p:spPr>
            <a:xfrm>
              <a:off x="3914073" y="2437909"/>
              <a:ext cx="1615784" cy="766431"/>
            </a:xfrm>
            <a:prstGeom prst="rect">
              <a:avLst/>
            </a:prstGeom>
            <a:solidFill>
              <a:schemeClr val="accent2">
                <a:lumMod val="60000"/>
                <a:lumOff val="40000"/>
              </a:schemeClr>
            </a:solid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5"/>
                </a:rPr>
                <a:t>Doç.DR</a:t>
              </a:r>
              <a:r>
                <a:rPr lang="tr-TR" sz="1500" b="1" kern="1200" dirty="0" smtClean="0">
                  <a:hlinkClick r:id="rId5"/>
                </a:rPr>
                <a:t>.Halil  SAĞLAM </a:t>
              </a:r>
              <a:br>
                <a:rPr lang="tr-TR" sz="1500" b="1" kern="1200" dirty="0" smtClean="0">
                  <a:hlinkClick r:id="rId5"/>
                </a:rPr>
              </a:br>
              <a:r>
                <a:rPr lang="tr-TR" sz="1500" b="1" kern="1200" dirty="0" smtClean="0">
                  <a:hlinkClick r:id="rId5"/>
                </a:rPr>
                <a:t>Üye</a:t>
              </a:r>
            </a:p>
          </p:txBody>
        </p:sp>
      </p:grpSp>
      <p:grpSp>
        <p:nvGrpSpPr>
          <p:cNvPr id="16" name="15 Grup"/>
          <p:cNvGrpSpPr/>
          <p:nvPr/>
        </p:nvGrpSpPr>
        <p:grpSpPr>
          <a:xfrm>
            <a:off x="8721968" y="3165232"/>
            <a:ext cx="2497017" cy="1500554"/>
            <a:chOff x="5869173" y="2437909"/>
            <a:chExt cx="1615784" cy="787161"/>
          </a:xfrm>
          <a:solidFill>
            <a:schemeClr val="accent2">
              <a:lumMod val="60000"/>
              <a:lumOff val="40000"/>
            </a:schemeClr>
          </a:solidFill>
          <a:scene3d>
            <a:camera prst="orthographicFront">
              <a:rot lat="0" lon="0" rev="0"/>
            </a:camera>
            <a:lightRig rig="contrasting" dir="t">
              <a:rot lat="0" lon="0" rev="1200000"/>
            </a:lightRig>
          </a:scene3d>
        </p:grpSpPr>
        <p:sp>
          <p:nvSpPr>
            <p:cNvPr id="17" name="16 Dikdörtgen"/>
            <p:cNvSpPr/>
            <p:nvPr/>
          </p:nvSpPr>
          <p:spPr>
            <a:xfrm>
              <a:off x="5869173" y="2437909"/>
              <a:ext cx="1615784" cy="787161"/>
            </a:xfrm>
            <a:prstGeom prst="rect">
              <a:avLst/>
            </a:prstGeom>
            <a:grpFill/>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8" name="17 Dikdörtgen"/>
            <p:cNvSpPr/>
            <p:nvPr/>
          </p:nvSpPr>
          <p:spPr>
            <a:xfrm>
              <a:off x="5869173" y="2437909"/>
              <a:ext cx="1615784" cy="78716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tr-TR" sz="1500" b="1" kern="1200" dirty="0" err="1" smtClean="0">
                  <a:hlinkClick r:id="rId6"/>
                </a:rPr>
                <a:t>Öğr</a:t>
              </a:r>
              <a:r>
                <a:rPr lang="tr-TR" sz="1500" b="1" kern="1200" dirty="0" smtClean="0">
                  <a:hlinkClick r:id="rId6"/>
                </a:rPr>
                <a:t>.Gör.DEMET ERKUZU </a:t>
              </a:r>
              <a:br>
                <a:rPr lang="tr-TR" sz="1500" b="1" kern="1200" dirty="0" smtClean="0">
                  <a:hlinkClick r:id="rId6"/>
                </a:rPr>
              </a:br>
              <a:r>
                <a:rPr lang="tr-TR" sz="1500" b="1" kern="1200" dirty="0" smtClean="0">
                  <a:hlinkClick r:id="rId6"/>
                </a:rPr>
                <a:t>Üye</a:t>
              </a:r>
            </a:p>
          </p:txBody>
        </p:sp>
      </p:gr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43354" y="1195754"/>
            <a:ext cx="5650791" cy="369332"/>
          </a:xfrm>
          <a:prstGeom prst="rect">
            <a:avLst/>
          </a:prstGeom>
        </p:spPr>
        <p:txBody>
          <a:bodyPr wrap="square">
            <a:spAutoFit/>
          </a:bodyPr>
          <a:lstStyle/>
          <a:p>
            <a:r>
              <a:rPr lang="tr-TR" dirty="0" smtClean="0"/>
              <a:t>BATTANİYE</a:t>
            </a:r>
            <a:endParaRPr lang="tr-TR" dirty="0"/>
          </a:p>
        </p:txBody>
      </p:sp>
      <p:pic>
        <p:nvPicPr>
          <p:cNvPr id="4" name="3 İçerik Yer Tutucusu" descr="BATTANİYE.jpg"/>
          <p:cNvPicPr>
            <a:picLocks noGrp="1" noChangeAspect="1"/>
          </p:cNvPicPr>
          <p:nvPr>
            <p:ph idx="1"/>
          </p:nvPr>
        </p:nvPicPr>
        <p:blipFill>
          <a:blip r:embed="rId2" cstate="print"/>
          <a:stretch>
            <a:fillRect/>
          </a:stretch>
        </p:blipFill>
        <p:spPr>
          <a:xfrm>
            <a:off x="2477126" y="1447910"/>
            <a:ext cx="6624736" cy="3312368"/>
          </a:xfrm>
        </p:spPr>
      </p:pic>
      <p:sp>
        <p:nvSpPr>
          <p:cNvPr id="5" name="4 Dikdörtgen"/>
          <p:cNvSpPr/>
          <p:nvPr/>
        </p:nvSpPr>
        <p:spPr>
          <a:xfrm>
            <a:off x="3119993" y="4721660"/>
            <a:ext cx="5952014" cy="369332"/>
          </a:xfrm>
          <a:prstGeom prst="rect">
            <a:avLst/>
          </a:prstGeom>
        </p:spPr>
        <p:txBody>
          <a:bodyPr wrap="square">
            <a:spAutoFit/>
          </a:bodyPr>
          <a:lstStyle/>
          <a:p>
            <a:pPr algn="ctr"/>
            <a:r>
              <a:rPr lang="tr-TR" dirty="0" smtClean="0"/>
              <a:t>Mevcut stok: 0        </a:t>
            </a:r>
            <a:endParaRPr lang="tr-TR" dirty="0"/>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4" name="3 Dikdörtgen"/>
          <p:cNvSpPr/>
          <p:nvPr/>
        </p:nvSpPr>
        <p:spPr>
          <a:xfrm>
            <a:off x="1053508" y="1251411"/>
            <a:ext cx="1034770" cy="369332"/>
          </a:xfrm>
          <a:prstGeom prst="rect">
            <a:avLst/>
          </a:prstGeom>
        </p:spPr>
        <p:txBody>
          <a:bodyPr wrap="none">
            <a:spAutoFit/>
          </a:bodyPr>
          <a:lstStyle/>
          <a:p>
            <a:r>
              <a:rPr lang="tr-TR" dirty="0" smtClean="0"/>
              <a:t>SECCADE</a:t>
            </a:r>
            <a:endParaRPr lang="tr-TR" dirty="0"/>
          </a:p>
        </p:txBody>
      </p:sp>
      <p:pic>
        <p:nvPicPr>
          <p:cNvPr id="5" name="3 İçerik Yer Tutucusu" descr="SECCADE.jpg"/>
          <p:cNvPicPr>
            <a:picLocks noGrp="1" noChangeAspect="1"/>
          </p:cNvPicPr>
          <p:nvPr>
            <p:ph idx="1"/>
          </p:nvPr>
        </p:nvPicPr>
        <p:blipFill>
          <a:blip r:embed="rId2" cstate="print"/>
          <a:stretch>
            <a:fillRect/>
          </a:stretch>
        </p:blipFill>
        <p:spPr>
          <a:xfrm>
            <a:off x="1247909" y="1725924"/>
            <a:ext cx="2462594" cy="3971925"/>
          </a:xfrm>
        </p:spPr>
      </p:pic>
      <p:sp>
        <p:nvSpPr>
          <p:cNvPr id="7" name="6 Dikdörtgen"/>
          <p:cNvSpPr/>
          <p:nvPr/>
        </p:nvSpPr>
        <p:spPr>
          <a:xfrm>
            <a:off x="3786553" y="1875691"/>
            <a:ext cx="2684585" cy="1200329"/>
          </a:xfrm>
          <a:prstGeom prst="rect">
            <a:avLst/>
          </a:prstGeom>
        </p:spPr>
        <p:txBody>
          <a:bodyPr wrap="square">
            <a:spAutoFit/>
          </a:bodyPr>
          <a:lstStyle/>
          <a:p>
            <a:r>
              <a:rPr lang="tr-TR" dirty="0" smtClean="0"/>
              <a:t>  </a:t>
            </a:r>
          </a:p>
          <a:p>
            <a:endParaRPr lang="tr-TR" dirty="0" smtClean="0"/>
          </a:p>
          <a:p>
            <a:endParaRPr lang="tr-TR" dirty="0" smtClean="0"/>
          </a:p>
          <a:p>
            <a:r>
              <a:rPr lang="tr-TR" dirty="0" smtClean="0"/>
              <a:t>                   Mevcut stok: 10         </a:t>
            </a:r>
            <a:endParaRPr lang="tr-TR" dirty="0"/>
          </a:p>
        </p:txBody>
      </p:sp>
      <p:pic>
        <p:nvPicPr>
          <p:cNvPr id="8" name="7 Resim" descr="SECCADE 2.jpg"/>
          <p:cNvPicPr>
            <a:picLocks noChangeAspect="1"/>
          </p:cNvPicPr>
          <p:nvPr/>
        </p:nvPicPr>
        <p:blipFill>
          <a:blip r:embed="rId3" cstate="print"/>
          <a:stretch>
            <a:fillRect/>
          </a:stretch>
        </p:blipFill>
        <p:spPr>
          <a:xfrm rot="5400000">
            <a:off x="7189993" y="1176056"/>
            <a:ext cx="3427367" cy="4818184"/>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72541" y="1227964"/>
            <a:ext cx="2051780" cy="369332"/>
          </a:xfrm>
          <a:prstGeom prst="rect">
            <a:avLst/>
          </a:prstGeom>
        </p:spPr>
        <p:txBody>
          <a:bodyPr wrap="none">
            <a:spAutoFit/>
          </a:bodyPr>
          <a:lstStyle/>
          <a:p>
            <a:r>
              <a:rPr lang="tr-TR" dirty="0" smtClean="0"/>
              <a:t>GİYİM ve AKSESUAR</a:t>
            </a:r>
            <a:endParaRPr lang="tr-TR" dirty="0"/>
          </a:p>
        </p:txBody>
      </p:sp>
      <p:pic>
        <p:nvPicPr>
          <p:cNvPr id="5" name="3 İçerik Yer Tutucusu" descr="GİYİM 1.jpg"/>
          <p:cNvPicPr>
            <a:picLocks noChangeAspect="1"/>
          </p:cNvPicPr>
          <p:nvPr/>
        </p:nvPicPr>
        <p:blipFill>
          <a:blip r:embed="rId2" cstate="print"/>
          <a:stretch>
            <a:fillRect/>
          </a:stretch>
        </p:blipFill>
        <p:spPr>
          <a:xfrm>
            <a:off x="1368479" y="1553380"/>
            <a:ext cx="2382878" cy="2016621"/>
          </a:xfrm>
          <a:prstGeom prst="rect">
            <a:avLst/>
          </a:prstGeom>
        </p:spPr>
      </p:pic>
      <p:sp>
        <p:nvSpPr>
          <p:cNvPr id="6" name="5 Dikdörtgen"/>
          <p:cNvSpPr/>
          <p:nvPr/>
        </p:nvSpPr>
        <p:spPr>
          <a:xfrm>
            <a:off x="4076328" y="1723291"/>
            <a:ext cx="2676164" cy="923330"/>
          </a:xfrm>
          <a:prstGeom prst="rect">
            <a:avLst/>
          </a:prstGeom>
        </p:spPr>
        <p:txBody>
          <a:bodyPr wrap="square">
            <a:spAutoFit/>
          </a:bodyPr>
          <a:lstStyle/>
          <a:p>
            <a:r>
              <a:rPr lang="tr-TR" dirty="0" smtClean="0"/>
              <a:t> </a:t>
            </a:r>
          </a:p>
          <a:p>
            <a:endParaRPr lang="tr-TR" dirty="0" smtClean="0"/>
          </a:p>
          <a:p>
            <a:r>
              <a:rPr lang="tr-TR" dirty="0" smtClean="0"/>
              <a:t>                  Mevcut stok:10         </a:t>
            </a:r>
            <a:endParaRPr lang="tr-TR" dirty="0"/>
          </a:p>
        </p:txBody>
      </p:sp>
      <p:pic>
        <p:nvPicPr>
          <p:cNvPr id="7" name="6 Resim" descr="GİYİM 2.jpg"/>
          <p:cNvPicPr>
            <a:picLocks noChangeAspect="1"/>
          </p:cNvPicPr>
          <p:nvPr/>
        </p:nvPicPr>
        <p:blipFill>
          <a:blip r:embed="rId3" cstate="print"/>
          <a:stretch>
            <a:fillRect/>
          </a:stretch>
        </p:blipFill>
        <p:spPr>
          <a:xfrm>
            <a:off x="782326" y="3616151"/>
            <a:ext cx="2376264" cy="2315887"/>
          </a:xfrm>
          <a:prstGeom prst="rect">
            <a:avLst/>
          </a:prstGeom>
        </p:spPr>
      </p:pic>
      <p:pic>
        <p:nvPicPr>
          <p:cNvPr id="8" name="7 Resim" descr="GİYİM 3.jpg"/>
          <p:cNvPicPr>
            <a:picLocks noChangeAspect="1"/>
          </p:cNvPicPr>
          <p:nvPr/>
        </p:nvPicPr>
        <p:blipFill>
          <a:blip r:embed="rId4" cstate="print"/>
          <a:stretch>
            <a:fillRect/>
          </a:stretch>
        </p:blipFill>
        <p:spPr>
          <a:xfrm>
            <a:off x="7100882" y="1266092"/>
            <a:ext cx="2301026" cy="2250831"/>
          </a:xfrm>
          <a:prstGeom prst="rect">
            <a:avLst/>
          </a:prstGeom>
        </p:spPr>
      </p:pic>
      <p:pic>
        <p:nvPicPr>
          <p:cNvPr id="9" name="8 Resim" descr="GİYİM 4.jpg"/>
          <p:cNvPicPr>
            <a:picLocks noChangeAspect="1"/>
          </p:cNvPicPr>
          <p:nvPr/>
        </p:nvPicPr>
        <p:blipFill>
          <a:blip r:embed="rId5" cstate="print"/>
          <a:stretch>
            <a:fillRect/>
          </a:stretch>
        </p:blipFill>
        <p:spPr>
          <a:xfrm>
            <a:off x="7725508" y="3704492"/>
            <a:ext cx="3071446" cy="2203939"/>
          </a:xfrm>
          <a:prstGeom prst="rect">
            <a:avLst/>
          </a:prstGeom>
        </p:spPr>
      </p:pic>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830997"/>
          </a:xfrm>
          <a:prstGeom prst="rect">
            <a:avLst/>
          </a:prstGeom>
          <a:noFill/>
        </p:spPr>
        <p:txBody>
          <a:bodyPr wrap="square" rtlCol="0">
            <a:spAutoFit/>
          </a:bodyPr>
          <a:lstStyle/>
          <a:p>
            <a:pPr algn="ctr"/>
            <a:r>
              <a:rPr lang="tr-TR" sz="2400" dirty="0" smtClean="0"/>
              <a:t>Siirt ve Yöresi El Sanatları Araştırma Merkezi </a:t>
            </a:r>
          </a:p>
          <a:p>
            <a:endParaRPr lang="tr-TR" sz="2400" b="1" dirty="0"/>
          </a:p>
        </p:txBody>
      </p:sp>
      <p:sp>
        <p:nvSpPr>
          <p:cNvPr id="3" name="2 Dikdörtgen"/>
          <p:cNvSpPr/>
          <p:nvPr/>
        </p:nvSpPr>
        <p:spPr>
          <a:xfrm>
            <a:off x="1090246" y="1219200"/>
            <a:ext cx="10539046" cy="369332"/>
          </a:xfrm>
          <a:prstGeom prst="rect">
            <a:avLst/>
          </a:prstGeom>
        </p:spPr>
        <p:txBody>
          <a:bodyPr wrap="square">
            <a:spAutoFit/>
          </a:bodyPr>
          <a:lstStyle/>
          <a:p>
            <a:r>
              <a:rPr lang="tr-TR" dirty="0" smtClean="0"/>
              <a:t>FON ve  DESEN</a:t>
            </a:r>
            <a:endParaRPr lang="tr-TR" dirty="0"/>
          </a:p>
        </p:txBody>
      </p:sp>
      <p:pic>
        <p:nvPicPr>
          <p:cNvPr id="4" name="3 İçerik Yer Tutucusu" descr="DESEN 1.jpg"/>
          <p:cNvPicPr>
            <a:picLocks noGrp="1" noChangeAspect="1"/>
          </p:cNvPicPr>
          <p:nvPr>
            <p:ph idx="1"/>
          </p:nvPr>
        </p:nvPicPr>
        <p:blipFill>
          <a:blip r:embed="rId2" cstate="print"/>
          <a:stretch>
            <a:fillRect/>
          </a:stretch>
        </p:blipFill>
        <p:spPr>
          <a:xfrm>
            <a:off x="5263661" y="1559168"/>
            <a:ext cx="3434861" cy="4384431"/>
          </a:xfrm>
        </p:spPr>
      </p:pic>
      <p:pic>
        <p:nvPicPr>
          <p:cNvPr id="5" name="3 İçerik Yer Tutucusu" descr="DESEN  A.jpg"/>
          <p:cNvPicPr>
            <a:picLocks noChangeAspect="1"/>
          </p:cNvPicPr>
          <p:nvPr/>
        </p:nvPicPr>
        <p:blipFill>
          <a:blip r:embed="rId3" cstate="print"/>
          <a:stretch>
            <a:fillRect/>
          </a:stretch>
        </p:blipFill>
        <p:spPr>
          <a:xfrm>
            <a:off x="1289793" y="1620378"/>
            <a:ext cx="3317376" cy="4393559"/>
          </a:xfrm>
          <a:prstGeom prst="rect">
            <a:avLst/>
          </a:prstGeom>
        </p:spPr>
      </p:pic>
      <p:pic>
        <p:nvPicPr>
          <p:cNvPr id="6" name="5 Resim" descr="DESEN  C.jpg"/>
          <p:cNvPicPr>
            <a:picLocks noChangeAspect="1"/>
          </p:cNvPicPr>
          <p:nvPr/>
        </p:nvPicPr>
        <p:blipFill>
          <a:blip r:embed="rId4" cstate="print"/>
          <a:stretch>
            <a:fillRect/>
          </a:stretch>
        </p:blipFill>
        <p:spPr>
          <a:xfrm>
            <a:off x="8839200" y="222738"/>
            <a:ext cx="3001108" cy="5709139"/>
          </a:xfrm>
          <a:prstGeom prst="rect">
            <a:avLst/>
          </a:prstGeom>
        </p:spPr>
      </p:pic>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431" y="633046"/>
            <a:ext cx="7596553"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3" name="2 Resim" descr="DESEN B.jpg"/>
          <p:cNvPicPr>
            <a:picLocks noChangeAspect="1"/>
          </p:cNvPicPr>
          <p:nvPr/>
        </p:nvPicPr>
        <p:blipFill>
          <a:blip r:embed="rId2" cstate="print"/>
          <a:stretch>
            <a:fillRect/>
          </a:stretch>
        </p:blipFill>
        <p:spPr>
          <a:xfrm>
            <a:off x="7197969" y="1408864"/>
            <a:ext cx="3470030" cy="4152384"/>
          </a:xfrm>
          <a:prstGeom prst="rect">
            <a:avLst/>
          </a:prstGeom>
        </p:spPr>
      </p:pic>
      <p:sp>
        <p:nvSpPr>
          <p:cNvPr id="4" name="3 Dikdörtgen"/>
          <p:cNvSpPr/>
          <p:nvPr/>
        </p:nvSpPr>
        <p:spPr>
          <a:xfrm>
            <a:off x="1071189" y="1192795"/>
            <a:ext cx="1585562" cy="369332"/>
          </a:xfrm>
          <a:prstGeom prst="rect">
            <a:avLst/>
          </a:prstGeom>
        </p:spPr>
        <p:txBody>
          <a:bodyPr wrap="none">
            <a:spAutoFit/>
          </a:bodyPr>
          <a:lstStyle/>
          <a:p>
            <a:r>
              <a:rPr lang="tr-TR" dirty="0" smtClean="0"/>
              <a:t>FON ve  DESEN</a:t>
            </a:r>
            <a:endParaRPr lang="tr-TR" dirty="0"/>
          </a:p>
        </p:txBody>
      </p:sp>
      <p:pic>
        <p:nvPicPr>
          <p:cNvPr id="5" name="4 Resim" descr="DESEN4.jpg"/>
          <p:cNvPicPr>
            <a:picLocks noChangeAspect="1"/>
          </p:cNvPicPr>
          <p:nvPr/>
        </p:nvPicPr>
        <p:blipFill>
          <a:blip r:embed="rId3" cstate="print"/>
          <a:stretch>
            <a:fillRect/>
          </a:stretch>
        </p:blipFill>
        <p:spPr>
          <a:xfrm>
            <a:off x="766790" y="1562127"/>
            <a:ext cx="6142929" cy="410307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41810"/>
            <a:ext cx="7631208"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93976" y="1192795"/>
            <a:ext cx="1211742" cy="369332"/>
          </a:xfrm>
          <a:prstGeom prst="rect">
            <a:avLst/>
          </a:prstGeom>
        </p:spPr>
        <p:txBody>
          <a:bodyPr wrap="none">
            <a:spAutoFit/>
          </a:bodyPr>
          <a:lstStyle/>
          <a:p>
            <a:r>
              <a:rPr lang="tr-TR" dirty="0" smtClean="0"/>
              <a:t>SATIŞ OFİSİ</a:t>
            </a:r>
            <a:endParaRPr lang="tr-TR" dirty="0"/>
          </a:p>
        </p:txBody>
      </p:sp>
      <p:pic>
        <p:nvPicPr>
          <p:cNvPr id="4" name="3 İçerik Yer Tutucusu" descr="satış ofisi.jpg"/>
          <p:cNvPicPr>
            <a:picLocks noChangeAspect="1"/>
          </p:cNvPicPr>
          <p:nvPr/>
        </p:nvPicPr>
        <p:blipFill>
          <a:blip r:embed="rId2" cstate="print"/>
          <a:stretch>
            <a:fillRect/>
          </a:stretch>
        </p:blipFill>
        <p:spPr>
          <a:xfrm>
            <a:off x="1406769" y="1711570"/>
            <a:ext cx="8159262" cy="383344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594918"/>
            <a:ext cx="757259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6592" y="1239687"/>
            <a:ext cx="1905715" cy="1477328"/>
          </a:xfrm>
          <a:prstGeom prst="rect">
            <a:avLst/>
          </a:prstGeom>
        </p:spPr>
        <p:txBody>
          <a:bodyPr wrap="none">
            <a:spAutoFit/>
          </a:bodyPr>
          <a:lstStyle/>
          <a:p>
            <a:r>
              <a:rPr lang="tr-TR" dirty="0" smtClean="0"/>
              <a:t>Mevcut Ürün,</a:t>
            </a:r>
          </a:p>
          <a:p>
            <a:endParaRPr lang="tr-TR" dirty="0" smtClean="0"/>
          </a:p>
          <a:p>
            <a:r>
              <a:rPr lang="tr-TR" dirty="0" smtClean="0"/>
              <a:t>Üretim ve Tüketim</a:t>
            </a:r>
          </a:p>
          <a:p>
            <a:endParaRPr lang="tr-TR" dirty="0" smtClean="0"/>
          </a:p>
          <a:p>
            <a:r>
              <a:rPr lang="tr-TR" dirty="0" smtClean="0"/>
              <a:t> Tablosu</a:t>
            </a:r>
            <a:endParaRPr lang="tr-TR" dirty="0"/>
          </a:p>
        </p:txBody>
      </p:sp>
      <p:graphicFrame>
        <p:nvGraphicFramePr>
          <p:cNvPr id="6" name="3 İçerik Yer Tutucusu"/>
          <p:cNvGraphicFramePr>
            <a:graphicFrameLocks/>
          </p:cNvGraphicFramePr>
          <p:nvPr/>
        </p:nvGraphicFramePr>
        <p:xfrm>
          <a:off x="3317633" y="1206769"/>
          <a:ext cx="7599675" cy="3695311"/>
        </p:xfrm>
        <a:graphic>
          <a:graphicData uri="http://schemas.openxmlformats.org/drawingml/2006/table">
            <a:tbl>
              <a:tblPr firstRow="1" bandRow="1">
                <a:tableStyleId>{5C22544A-7EE6-4342-B048-85BDC9FD1C3A}</a:tableStyleId>
              </a:tblPr>
              <a:tblGrid>
                <a:gridCol w="1519935">
                  <a:extLst>
                    <a:ext uri="{9D8B030D-6E8A-4147-A177-3AD203B41FA5}">
                      <a16:colId xmlns:a16="http://schemas.microsoft.com/office/drawing/2014/main" val="20000"/>
                    </a:ext>
                  </a:extLst>
                </a:gridCol>
                <a:gridCol w="1519935">
                  <a:extLst>
                    <a:ext uri="{9D8B030D-6E8A-4147-A177-3AD203B41FA5}">
                      <a16:colId xmlns:a16="http://schemas.microsoft.com/office/drawing/2014/main" val="20001"/>
                    </a:ext>
                  </a:extLst>
                </a:gridCol>
                <a:gridCol w="1519935">
                  <a:extLst>
                    <a:ext uri="{9D8B030D-6E8A-4147-A177-3AD203B41FA5}">
                      <a16:colId xmlns:a16="http://schemas.microsoft.com/office/drawing/2014/main" val="20002"/>
                    </a:ext>
                  </a:extLst>
                </a:gridCol>
                <a:gridCol w="1946500">
                  <a:extLst>
                    <a:ext uri="{9D8B030D-6E8A-4147-A177-3AD203B41FA5}">
                      <a16:colId xmlns:a16="http://schemas.microsoft.com/office/drawing/2014/main" val="20003"/>
                    </a:ext>
                  </a:extLst>
                </a:gridCol>
                <a:gridCol w="1093370">
                  <a:extLst>
                    <a:ext uri="{9D8B030D-6E8A-4147-A177-3AD203B41FA5}">
                      <a16:colId xmlns:a16="http://schemas.microsoft.com/office/drawing/2014/main" val="20004"/>
                    </a:ext>
                  </a:extLst>
                </a:gridCol>
              </a:tblGrid>
              <a:tr h="586351">
                <a:tc>
                  <a:txBody>
                    <a:bodyPr/>
                    <a:lstStyle/>
                    <a:p>
                      <a:endParaRPr lang="tr-TR" dirty="0"/>
                    </a:p>
                  </a:txBody>
                  <a:tcPr/>
                </a:tc>
                <a:tc>
                  <a:txBody>
                    <a:bodyPr/>
                    <a:lstStyle/>
                    <a:p>
                      <a:r>
                        <a:rPr lang="tr-TR" dirty="0" err="1" smtClean="0"/>
                        <a:t>Üretm</a:t>
                      </a:r>
                      <a:endParaRPr lang="tr-TR" dirty="0"/>
                    </a:p>
                  </a:txBody>
                  <a:tcPr/>
                </a:tc>
                <a:tc>
                  <a:txBody>
                    <a:bodyPr/>
                    <a:lstStyle/>
                    <a:p>
                      <a:r>
                        <a:rPr lang="tr-TR" dirty="0" smtClean="0"/>
                        <a:t>Satış</a:t>
                      </a:r>
                      <a:endParaRPr lang="tr-TR" dirty="0"/>
                    </a:p>
                  </a:txBody>
                  <a:tcPr/>
                </a:tc>
                <a:tc>
                  <a:txBody>
                    <a:bodyPr/>
                    <a:lstStyle/>
                    <a:p>
                      <a:r>
                        <a:rPr lang="tr-TR" dirty="0" smtClean="0"/>
                        <a:t>Stok</a:t>
                      </a:r>
                      <a:endParaRPr lang="tr-TR" dirty="0"/>
                    </a:p>
                  </a:txBody>
                  <a:tcPr/>
                </a:tc>
                <a:tc>
                  <a:txBody>
                    <a:bodyPr/>
                    <a:lstStyle/>
                    <a:p>
                      <a:r>
                        <a:rPr lang="tr-TR" dirty="0" smtClean="0"/>
                        <a:t>ESKİ STOK</a:t>
                      </a:r>
                      <a:endParaRPr lang="tr-TR" dirty="0"/>
                    </a:p>
                  </a:txBody>
                  <a:tcPr/>
                </a:tc>
                <a:extLst>
                  <a:ext uri="{0D108BD9-81ED-4DB2-BD59-A6C34878D82A}">
                    <a16:rowId xmlns:a16="http://schemas.microsoft.com/office/drawing/2014/main" val="10000"/>
                  </a:ext>
                </a:extLst>
              </a:tr>
              <a:tr h="335058">
                <a:tc>
                  <a:txBody>
                    <a:bodyPr/>
                    <a:lstStyle/>
                    <a:p>
                      <a:pPr algn="ctr"/>
                      <a:r>
                        <a:rPr lang="tr-TR" dirty="0" smtClean="0"/>
                        <a:t>Battaniye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1"/>
                  </a:ext>
                </a:extLst>
              </a:tr>
              <a:tr h="335058">
                <a:tc>
                  <a:txBody>
                    <a:bodyPr/>
                    <a:lstStyle/>
                    <a:p>
                      <a:pPr algn="ctr"/>
                      <a:r>
                        <a:rPr lang="tr-TR" dirty="0" smtClean="0"/>
                        <a:t>Seccade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2"/>
                  </a:ext>
                </a:extLst>
              </a:tr>
              <a:tr h="335058">
                <a:tc>
                  <a:txBody>
                    <a:bodyPr/>
                    <a:lstStyle/>
                    <a:p>
                      <a:pPr algn="ctr"/>
                      <a:r>
                        <a:rPr lang="tr-TR" dirty="0" smtClean="0"/>
                        <a:t>Heybe</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3"/>
                  </a:ext>
                </a:extLst>
              </a:tr>
              <a:tr h="586351">
                <a:tc>
                  <a:txBody>
                    <a:bodyPr/>
                    <a:lstStyle/>
                    <a:p>
                      <a:pPr algn="ctr"/>
                      <a:r>
                        <a:rPr lang="tr-TR" dirty="0" smtClean="0"/>
                        <a:t>Giyim ve</a:t>
                      </a:r>
                    </a:p>
                    <a:p>
                      <a:pPr algn="ctr"/>
                      <a:r>
                        <a:rPr lang="tr-TR" dirty="0" smtClean="0"/>
                        <a:t>Aksesuar</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r>
                        <a:rPr lang="tr-TR" dirty="0" smtClean="0"/>
                        <a:t>x</a:t>
                      </a:r>
                      <a:endParaRPr lang="tr-TR" dirty="0"/>
                    </a:p>
                  </a:txBody>
                  <a:tcPr/>
                </a:tc>
                <a:tc>
                  <a:txBody>
                    <a:bodyPr/>
                    <a:lstStyle/>
                    <a:p>
                      <a:endParaRPr lang="tr-TR" dirty="0"/>
                    </a:p>
                  </a:txBody>
                  <a:tcPr/>
                </a:tc>
                <a:extLst>
                  <a:ext uri="{0D108BD9-81ED-4DB2-BD59-A6C34878D82A}">
                    <a16:rowId xmlns:a16="http://schemas.microsoft.com/office/drawing/2014/main" val="10004"/>
                  </a:ext>
                </a:extLst>
              </a:tr>
              <a:tr h="586351">
                <a:tc>
                  <a:txBody>
                    <a:bodyPr/>
                    <a:lstStyle/>
                    <a:p>
                      <a:pPr algn="ctr"/>
                      <a:r>
                        <a:rPr lang="tr-TR" dirty="0" smtClean="0"/>
                        <a:t>TOTAL</a:t>
                      </a:r>
                      <a:endParaRPr lang="tr-TR" dirty="0"/>
                    </a:p>
                  </a:txBody>
                  <a:tcPr/>
                </a:tc>
                <a:tc>
                  <a:txBody>
                    <a:bodyPr/>
                    <a:lstStyle/>
                    <a:p>
                      <a:r>
                        <a:rPr lang="tr-TR" dirty="0" smtClean="0"/>
                        <a:t>29</a:t>
                      </a:r>
                      <a:endParaRPr lang="tr-TR" dirty="0"/>
                    </a:p>
                  </a:txBody>
                  <a:tcPr/>
                </a:tc>
                <a:tc>
                  <a:txBody>
                    <a:bodyPr/>
                    <a:lstStyle/>
                    <a:p>
                      <a:r>
                        <a:rPr lang="tr-TR" dirty="0" smtClean="0"/>
                        <a:t>38</a:t>
                      </a:r>
                      <a:endParaRPr lang="tr-TR" dirty="0"/>
                    </a:p>
                  </a:txBody>
                  <a:tcPr/>
                </a:tc>
                <a:tc>
                  <a:txBody>
                    <a:bodyPr/>
                    <a:lstStyle/>
                    <a:p>
                      <a:r>
                        <a:rPr lang="tr-TR" dirty="0" smtClean="0"/>
                        <a:t>109</a:t>
                      </a:r>
                      <a:endParaRPr lang="tr-TR" dirty="0"/>
                    </a:p>
                  </a:txBody>
                  <a:tcPr/>
                </a:tc>
                <a:tc>
                  <a:txBody>
                    <a:bodyPr/>
                    <a:lstStyle/>
                    <a:p>
                      <a:r>
                        <a:rPr lang="tr-TR" dirty="0" smtClean="0"/>
                        <a:t>109</a:t>
                      </a:r>
                      <a:endParaRPr lang="tr-TR" dirty="0"/>
                    </a:p>
                  </a:txBody>
                  <a:tcPr/>
                </a:tc>
                <a:extLst>
                  <a:ext uri="{0D108BD9-81ED-4DB2-BD59-A6C34878D82A}">
                    <a16:rowId xmlns:a16="http://schemas.microsoft.com/office/drawing/2014/main" val="10005"/>
                  </a:ext>
                </a:extLst>
              </a:tr>
              <a:tr h="335058">
                <a:tc>
                  <a:txBody>
                    <a:bodyPr/>
                    <a:lstStyle/>
                    <a:p>
                      <a:endParaRPr lang="tr-TR" dirty="0"/>
                    </a:p>
                  </a:txBody>
                  <a:tcPr/>
                </a:tc>
                <a:tc>
                  <a:txBody>
                    <a:bodyPr/>
                    <a:lstStyle/>
                    <a:p>
                      <a:r>
                        <a:rPr lang="tr-TR" dirty="0" smtClean="0"/>
                        <a:t>Giriş</a:t>
                      </a:r>
                      <a:endParaRPr lang="tr-TR" dirty="0"/>
                    </a:p>
                  </a:txBody>
                  <a:tcPr/>
                </a:tc>
                <a:tc>
                  <a:txBody>
                    <a:bodyPr/>
                    <a:lstStyle/>
                    <a:p>
                      <a:r>
                        <a:rPr lang="tr-TR" dirty="0" smtClean="0"/>
                        <a:t>Çıkış</a:t>
                      </a:r>
                      <a:endParaRPr lang="tr-TR" dirty="0"/>
                    </a:p>
                  </a:txBody>
                  <a:tcPr/>
                </a:tc>
                <a:tc>
                  <a:txBody>
                    <a:bodyPr/>
                    <a:lstStyle/>
                    <a:p>
                      <a:r>
                        <a:rPr lang="tr-TR" dirty="0" smtClean="0"/>
                        <a:t>Stok</a:t>
                      </a:r>
                      <a:endParaRPr lang="tr-TR" dirty="0"/>
                    </a:p>
                  </a:txBody>
                  <a:tcPr/>
                </a:tc>
                <a:tc>
                  <a:txBody>
                    <a:bodyPr/>
                    <a:lstStyle/>
                    <a:p>
                      <a:endParaRPr lang="tr-TR"/>
                    </a:p>
                  </a:txBody>
                  <a:tcPr/>
                </a:tc>
                <a:extLst>
                  <a:ext uri="{0D108BD9-81ED-4DB2-BD59-A6C34878D82A}">
                    <a16:rowId xmlns:a16="http://schemas.microsoft.com/office/drawing/2014/main" val="10006"/>
                  </a:ext>
                </a:extLst>
              </a:tr>
              <a:tr h="335058">
                <a:tc>
                  <a:txBody>
                    <a:bodyPr/>
                    <a:lstStyle/>
                    <a:p>
                      <a:r>
                        <a:rPr lang="tr-TR" dirty="0" smtClean="0"/>
                        <a:t>Hammadde</a:t>
                      </a:r>
                      <a:endParaRPr lang="tr-TR" dirty="0"/>
                    </a:p>
                  </a:txBody>
                  <a:tcPr/>
                </a:tc>
                <a:tc>
                  <a:txBody>
                    <a:bodyPr/>
                    <a:lstStyle/>
                    <a:p>
                      <a:r>
                        <a:rPr lang="tr-TR" dirty="0" smtClean="0"/>
                        <a:t>0.kg.</a:t>
                      </a:r>
                      <a:endParaRPr lang="tr-TR" dirty="0"/>
                    </a:p>
                  </a:txBody>
                  <a:tcPr/>
                </a:tc>
                <a:tc>
                  <a:txBody>
                    <a:bodyPr/>
                    <a:lstStyle/>
                    <a:p>
                      <a:r>
                        <a:rPr lang="tr-TR" dirty="0" smtClean="0"/>
                        <a:t>0</a:t>
                      </a:r>
                      <a:r>
                        <a:rPr lang="tr-TR" baseline="0" dirty="0" smtClean="0"/>
                        <a:t> </a:t>
                      </a:r>
                      <a:r>
                        <a:rPr lang="tr-TR" dirty="0" smtClean="0"/>
                        <a:t>kg</a:t>
                      </a:r>
                      <a:endParaRPr lang="tr-TR" dirty="0"/>
                    </a:p>
                  </a:txBody>
                  <a:tcPr/>
                </a:tc>
                <a:tc>
                  <a:txBody>
                    <a:bodyPr/>
                    <a:lstStyle/>
                    <a:p>
                      <a:r>
                        <a:rPr lang="tr-TR" dirty="0" smtClean="0"/>
                        <a:t>0.kg.</a:t>
                      </a:r>
                      <a:endParaRPr lang="tr-TR" dirty="0"/>
                    </a:p>
                  </a:txBody>
                  <a:tcPr/>
                </a:tc>
                <a:tc>
                  <a:txBody>
                    <a:bodyPr/>
                    <a:lstStyle/>
                    <a:p>
                      <a:endParaRPr lang="tr-TR" dirty="0"/>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36946" y="653534"/>
            <a:ext cx="7584316"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065535" y="1157627"/>
            <a:ext cx="2722284" cy="369332"/>
          </a:xfrm>
          <a:prstGeom prst="rect">
            <a:avLst/>
          </a:prstGeom>
        </p:spPr>
        <p:txBody>
          <a:bodyPr wrap="none">
            <a:spAutoFit/>
          </a:bodyPr>
          <a:lstStyle/>
          <a:p>
            <a:r>
              <a:rPr lang="tr-TR" dirty="0" smtClean="0"/>
              <a:t>SERGİ ve FUAR FALİYETLERİ</a:t>
            </a:r>
            <a:endParaRPr lang="tr-TR" dirty="0"/>
          </a:p>
        </p:txBody>
      </p:sp>
      <p:sp>
        <p:nvSpPr>
          <p:cNvPr id="4" name="3 Dikdörtgen"/>
          <p:cNvSpPr/>
          <p:nvPr/>
        </p:nvSpPr>
        <p:spPr>
          <a:xfrm>
            <a:off x="1770185" y="1664677"/>
            <a:ext cx="9296400"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1.İstanbul EMİT fuarı 25,26,27 Ocak.2013</a:t>
            </a:r>
          </a:p>
          <a:p>
            <a:pPr>
              <a:lnSpc>
                <a:spcPct val="150000"/>
              </a:lnSpc>
            </a:pPr>
            <a:r>
              <a:rPr lang="tr-TR" sz="2400" dirty="0" smtClean="0"/>
              <a:t>2.</a:t>
            </a:r>
            <a:r>
              <a:rPr lang="tr-TR" sz="2400" dirty="0" err="1" smtClean="0"/>
              <a:t>Tillo</a:t>
            </a:r>
            <a:r>
              <a:rPr lang="tr-TR" sz="2400" dirty="0" smtClean="0"/>
              <a:t> Işık Hadisesi Bilim ve Kültür Günleri 21,22,23.Mart 2013</a:t>
            </a:r>
          </a:p>
          <a:p>
            <a:pPr>
              <a:lnSpc>
                <a:spcPct val="150000"/>
              </a:lnSpc>
            </a:pPr>
            <a:r>
              <a:rPr lang="tr-TR" sz="2400" dirty="0" smtClean="0"/>
              <a:t>3. Ankara Ulusal El Sanatları Fuarı Mayıs 2013</a:t>
            </a:r>
          </a:p>
          <a:p>
            <a:pPr>
              <a:lnSpc>
                <a:spcPct val="150000"/>
              </a:lnSpc>
            </a:pPr>
            <a:r>
              <a:rPr lang="tr-TR" sz="2400" dirty="0" smtClean="0"/>
              <a:t>4. Ş.Urfa Mesleki Rehberlik ve Kariyer Günleri 9,11 Mayıs 2013</a:t>
            </a:r>
          </a:p>
          <a:p>
            <a:pPr>
              <a:lnSpc>
                <a:spcPct val="150000"/>
              </a:lnSpc>
            </a:pPr>
            <a:r>
              <a:rPr lang="tr-TR" sz="2400" dirty="0" smtClean="0"/>
              <a:t>5. Veysel </a:t>
            </a:r>
            <a:r>
              <a:rPr lang="tr-TR" sz="2400" dirty="0" err="1" smtClean="0"/>
              <a:t>Karani</a:t>
            </a:r>
            <a:r>
              <a:rPr lang="tr-TR" sz="2400" dirty="0" smtClean="0"/>
              <a:t> Anma 11,12 Mayıs 2013</a:t>
            </a:r>
          </a:p>
          <a:p>
            <a:pPr>
              <a:lnSpc>
                <a:spcPct val="150000"/>
              </a:lnSpc>
            </a:pPr>
            <a:r>
              <a:rPr lang="tr-TR" sz="2400" dirty="0" smtClean="0"/>
              <a:t>6. </a:t>
            </a:r>
            <a:r>
              <a:rPr lang="tr-TR" sz="2400" dirty="0" err="1" smtClean="0"/>
              <a:t>Kayabağlar</a:t>
            </a:r>
            <a:r>
              <a:rPr lang="tr-TR" sz="2400" dirty="0" smtClean="0"/>
              <a:t> Yoğurt Festivali 11,12 Mayıs 2013</a:t>
            </a:r>
          </a:p>
          <a:p>
            <a:pPr>
              <a:lnSpc>
                <a:spcPct val="150000"/>
              </a:lnSpc>
            </a:pPr>
            <a:r>
              <a:rPr lang="tr-TR" sz="2400" dirty="0" smtClean="0"/>
              <a:t>7. Sİ.Ü.Bahar Şenlikleri 24,25,26 Mayıs 2013</a:t>
            </a:r>
            <a:endParaRPr lang="tr-TR"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044917" y="1808480"/>
            <a:ext cx="7901354" cy="3913059"/>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8. İstanbul </a:t>
            </a:r>
            <a:r>
              <a:rPr lang="tr-TR" sz="2400" dirty="0" err="1" smtClean="0"/>
              <a:t>Fesane</a:t>
            </a:r>
            <a:r>
              <a:rPr lang="tr-TR" sz="2400" dirty="0" smtClean="0"/>
              <a:t> Siirt Günleri 29 Ağustos  1. Eylül 2013 </a:t>
            </a:r>
          </a:p>
          <a:p>
            <a:pPr>
              <a:lnSpc>
                <a:spcPct val="150000"/>
              </a:lnSpc>
            </a:pPr>
            <a:r>
              <a:rPr lang="tr-TR" sz="2400" dirty="0" smtClean="0"/>
              <a:t>9. TRT6 </a:t>
            </a:r>
            <a:r>
              <a:rPr lang="tr-TR" sz="2400" dirty="0" err="1" smtClean="0"/>
              <a:t>Çepik</a:t>
            </a:r>
            <a:r>
              <a:rPr lang="tr-TR" sz="2400" dirty="0" smtClean="0"/>
              <a:t> Proğramı15 Eylül 2013</a:t>
            </a:r>
          </a:p>
          <a:p>
            <a:pPr>
              <a:lnSpc>
                <a:spcPct val="150000"/>
              </a:lnSpc>
            </a:pPr>
            <a:r>
              <a:rPr lang="tr-TR" sz="2400" dirty="0" smtClean="0"/>
              <a:t>10. </a:t>
            </a:r>
            <a:r>
              <a:rPr lang="tr-TR" sz="2400" dirty="0" err="1" smtClean="0"/>
              <a:t>Tillo</a:t>
            </a:r>
            <a:r>
              <a:rPr lang="tr-TR" sz="2400" dirty="0" smtClean="0"/>
              <a:t> Bilim ve Kültür Günleri21,22,23.Eylül 2013</a:t>
            </a:r>
          </a:p>
          <a:p>
            <a:pPr>
              <a:lnSpc>
                <a:spcPct val="150000"/>
              </a:lnSpc>
            </a:pPr>
            <a:r>
              <a:rPr lang="tr-TR" sz="2400" dirty="0" smtClean="0"/>
              <a:t>11. İbrahim Hakkı Sempozyumu 2014</a:t>
            </a:r>
          </a:p>
          <a:p>
            <a:pPr>
              <a:lnSpc>
                <a:spcPct val="150000"/>
              </a:lnSpc>
            </a:pPr>
            <a:r>
              <a:rPr lang="tr-TR" sz="2400" dirty="0" smtClean="0"/>
              <a:t>12. Sİ:Ü: Bahar Şenlikleri 2014</a:t>
            </a:r>
          </a:p>
          <a:p>
            <a:pPr>
              <a:lnSpc>
                <a:spcPct val="150000"/>
              </a:lnSpc>
            </a:pPr>
            <a:r>
              <a:rPr lang="tr-TR" sz="2400" dirty="0" smtClean="0"/>
              <a:t>13.  Yere Ve </a:t>
            </a:r>
            <a:r>
              <a:rPr lang="tr-TR" sz="2400" dirty="0" err="1" smtClean="0"/>
              <a:t>Uluasl</a:t>
            </a:r>
            <a:r>
              <a:rPr lang="tr-TR" sz="2400" dirty="0" smtClean="0"/>
              <a:t> Basında Birçok Haber, </a:t>
            </a:r>
            <a:r>
              <a:rPr lang="tr-TR" sz="2400" dirty="0" err="1" smtClean="0"/>
              <a:t>Röpörtaj</a:t>
            </a:r>
            <a:r>
              <a:rPr lang="tr-TR" sz="2400" dirty="0" smtClean="0"/>
              <a:t>,Canlı Yayın ve Belgesel Çekimleri ne Konu Olma 2015</a:t>
            </a:r>
          </a:p>
        </p:txBody>
      </p:sp>
      <p:sp>
        <p:nvSpPr>
          <p:cNvPr id="3" name="2 Dikdörtgen"/>
          <p:cNvSpPr/>
          <p:nvPr/>
        </p:nvSpPr>
        <p:spPr>
          <a:xfrm>
            <a:off x="1100704" y="1181072"/>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361440" y="2072641"/>
            <a:ext cx="7538720" cy="3416320"/>
          </a:xfrm>
          <a:prstGeom prst="rect">
            <a:avLst/>
          </a:prstGeom>
          <a:solidFill>
            <a:schemeClr val="accent2">
              <a:lumMod val="60000"/>
              <a:lumOff val="40000"/>
            </a:schemeClr>
          </a:solidFill>
        </p:spPr>
        <p:txBody>
          <a:bodyPr wrap="square">
            <a:spAutoFit/>
          </a:bodyPr>
          <a:lstStyle/>
          <a:p>
            <a:pPr>
              <a:lnSpc>
                <a:spcPct val="150000"/>
              </a:lnSpc>
            </a:pPr>
            <a:r>
              <a:rPr lang="tr-TR" sz="2400" dirty="0" smtClean="0"/>
              <a:t>14- </a:t>
            </a:r>
            <a:r>
              <a:rPr lang="tr-TR" sz="2400" dirty="0" smtClean="0"/>
              <a:t>28.01.2017. İstanbul İMİT Fuarı</a:t>
            </a:r>
          </a:p>
          <a:p>
            <a:pPr>
              <a:lnSpc>
                <a:spcPct val="150000"/>
              </a:lnSpc>
            </a:pPr>
            <a:r>
              <a:rPr lang="tr-TR" sz="2400" dirty="0" smtClean="0"/>
              <a:t>15- </a:t>
            </a:r>
            <a:r>
              <a:rPr lang="tr-TR" sz="2400" dirty="0" smtClean="0"/>
              <a:t>22.10.2017. İstanbul Yeni Kapı Siirt Tanıtım Fuarı</a:t>
            </a:r>
          </a:p>
          <a:p>
            <a:pPr>
              <a:lnSpc>
                <a:spcPct val="150000"/>
              </a:lnSpc>
            </a:pPr>
            <a:r>
              <a:rPr lang="tr-TR" sz="2400" dirty="0" smtClean="0"/>
              <a:t>16- </a:t>
            </a:r>
            <a:r>
              <a:rPr lang="tr-TR" sz="2400" dirty="0" smtClean="0"/>
              <a:t>07-11,11,2018. . İstanbul Yeni Kapı Siirt Tanıtım Fuarı</a:t>
            </a:r>
          </a:p>
          <a:p>
            <a:pPr>
              <a:lnSpc>
                <a:spcPct val="150000"/>
              </a:lnSpc>
            </a:pPr>
            <a:r>
              <a:rPr lang="tr-TR" sz="2400" dirty="0" smtClean="0"/>
              <a:t>17- </a:t>
            </a:r>
            <a:r>
              <a:rPr lang="tr-TR" sz="2400" dirty="0" smtClean="0">
                <a:latin typeface="Times New Roman" pitchFamily="18" charset="0"/>
                <a:cs typeface="Times New Roman" pitchFamily="18" charset="0"/>
              </a:rPr>
              <a:t>Tarım ve Orman Bakanlığı Siirt Tarım Sektörü Temsilcileri Toplantısı-2023</a:t>
            </a:r>
            <a:endParaRPr lang="tr-TR" sz="2400" dirty="0" smtClean="0"/>
          </a:p>
          <a:p>
            <a:pPr>
              <a:lnSpc>
                <a:spcPct val="150000"/>
              </a:lnSpc>
            </a:pPr>
            <a:r>
              <a:rPr lang="tr-TR" sz="2400" dirty="0" smtClean="0"/>
              <a:t>18- </a:t>
            </a:r>
            <a:r>
              <a:rPr lang="tr-TR" sz="2400" dirty="0" smtClean="0"/>
              <a:t>25,08,2023 Malazgirt Zaferi Etkinlikleri-2023</a:t>
            </a:r>
          </a:p>
        </p:txBody>
      </p:sp>
      <p:sp>
        <p:nvSpPr>
          <p:cNvPr id="5" name="4 Dikdörtgen"/>
          <p:cNvSpPr/>
          <p:nvPr/>
        </p:nvSpPr>
        <p:spPr>
          <a:xfrm>
            <a:off x="1422698" y="1151374"/>
            <a:ext cx="2722284" cy="369332"/>
          </a:xfrm>
          <a:prstGeom prst="rect">
            <a:avLst/>
          </a:prstGeom>
        </p:spPr>
        <p:txBody>
          <a:bodyPr wrap="none">
            <a:spAutoFit/>
          </a:bodyPr>
          <a:lstStyle/>
          <a:p>
            <a:r>
              <a:rPr lang="tr-TR" dirty="0" smtClean="0"/>
              <a:t>SERGİ ve FUAR FALİYETLERİ</a:t>
            </a:r>
            <a:endParaRPr lang="tr-T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Resim" descr="C:\Users\el\Desktop\M.jpg"/>
          <p:cNvPicPr/>
          <p:nvPr/>
        </p:nvPicPr>
        <p:blipFill>
          <a:blip r:embed="rId2" cstate="print"/>
          <a:srcRect/>
          <a:stretch>
            <a:fillRect/>
          </a:stretch>
        </p:blipFill>
        <p:spPr bwMode="auto">
          <a:xfrm>
            <a:off x="1320800" y="1117600"/>
            <a:ext cx="8249920" cy="4000695"/>
          </a:xfrm>
          <a:prstGeom prst="rect">
            <a:avLst/>
          </a:prstGeom>
          <a:noFill/>
          <a:ln w="9525">
            <a:noFill/>
            <a:miter lim="800000"/>
            <a:headEnd/>
            <a:tailEnd/>
          </a:ln>
        </p:spPr>
      </p:pic>
      <p:sp>
        <p:nvSpPr>
          <p:cNvPr id="3" name="2 Dikdörtgen"/>
          <p:cNvSpPr/>
          <p:nvPr/>
        </p:nvSpPr>
        <p:spPr>
          <a:xfrm>
            <a:off x="2548894" y="5241946"/>
            <a:ext cx="6127745" cy="584775"/>
          </a:xfrm>
          <a:prstGeom prst="rect">
            <a:avLst/>
          </a:prstGeom>
        </p:spPr>
        <p:txBody>
          <a:bodyPr wrap="square">
            <a:spAutoFit/>
          </a:bodyPr>
          <a:lstStyle/>
          <a:p>
            <a:r>
              <a:rPr lang="tr-TR" sz="3200" b="1" dirty="0" smtClean="0"/>
              <a:t>Malazgirt Zaferi 25,08,2023</a:t>
            </a:r>
            <a:endParaRPr lang="tr-TR" sz="3200" b="1" dirty="0"/>
          </a:p>
        </p:txBody>
      </p:sp>
      <p:sp>
        <p:nvSpPr>
          <p:cNvPr id="4" name="3 Dikdörtgen"/>
          <p:cNvSpPr/>
          <p:nvPr/>
        </p:nvSpPr>
        <p:spPr>
          <a:xfrm>
            <a:off x="2566306" y="643374"/>
            <a:ext cx="4336508" cy="369332"/>
          </a:xfrm>
          <a:prstGeom prst="rect">
            <a:avLst/>
          </a:prstGeom>
        </p:spPr>
        <p:txBody>
          <a:bodyPr wrap="none">
            <a:spAutoFit/>
          </a:bodyPr>
          <a:lstStyle/>
          <a:p>
            <a:pPr algn="ctr"/>
            <a:r>
              <a:rPr lang="tr-TR" dirty="0" smtClean="0"/>
              <a:t>Siirt ve Yöresi El Sanatları Araştırma Merkezi </a:t>
            </a:r>
            <a:endParaRPr lang="tr-T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3218005" y="5409977"/>
            <a:ext cx="5624553" cy="646331"/>
          </a:xfrm>
          <a:prstGeom prst="rect">
            <a:avLst/>
          </a:prstGeom>
        </p:spPr>
        <p:txBody>
          <a:bodyPr wrap="none">
            <a:spAutoFit/>
          </a:bodyPr>
          <a:lstStyle/>
          <a:p>
            <a:pPr algn="ctr"/>
            <a:r>
              <a:rPr lang="tr-TR" sz="3600" dirty="0" smtClean="0">
                <a:latin typeface="Times New Roman" pitchFamily="18" charset="0"/>
                <a:cs typeface="Times New Roman" pitchFamily="18" charset="0"/>
              </a:rPr>
              <a:t>Siirt </a:t>
            </a:r>
            <a:r>
              <a:rPr lang="tr-TR" sz="3600" dirty="0" err="1" smtClean="0">
                <a:latin typeface="Times New Roman" pitchFamily="18" charset="0"/>
                <a:cs typeface="Times New Roman" pitchFamily="18" charset="0"/>
              </a:rPr>
              <a:t>Vakfi</a:t>
            </a:r>
            <a:r>
              <a:rPr lang="tr-TR" sz="3600" dirty="0" smtClean="0">
                <a:latin typeface="Times New Roman" pitchFamily="18" charset="0"/>
                <a:cs typeface="Times New Roman" pitchFamily="18" charset="0"/>
              </a:rPr>
              <a:t> Siirt Tanıtım Fuarı</a:t>
            </a:r>
            <a:endParaRPr lang="tr-TR" sz="3600" dirty="0"/>
          </a:p>
        </p:txBody>
      </p:sp>
      <p:pic>
        <p:nvPicPr>
          <p:cNvPr id="4" name="3 Resim" descr="C:\Users\el\Desktop\S.jpg"/>
          <p:cNvPicPr/>
          <p:nvPr/>
        </p:nvPicPr>
        <p:blipFill>
          <a:blip r:embed="rId2" cstate="print"/>
          <a:srcRect/>
          <a:stretch>
            <a:fillRect/>
          </a:stretch>
        </p:blipFill>
        <p:spPr bwMode="auto">
          <a:xfrm>
            <a:off x="1788160" y="1361440"/>
            <a:ext cx="8717280" cy="393582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1360391" y="688703"/>
            <a:ext cx="7596039" cy="369332"/>
          </a:xfrm>
          <a:prstGeom prst="rect">
            <a:avLst/>
          </a:prstGeom>
        </p:spPr>
        <p:txBody>
          <a:bodyPr wrap="square">
            <a:spAutoFit/>
          </a:bodyPr>
          <a:lstStyle/>
          <a:p>
            <a:pPr algn="ctr"/>
            <a:r>
              <a:rPr lang="tr-TR" dirty="0" smtClean="0"/>
              <a:t>Siirt ve Yöresi El Sanatları Araştırma Merkezi </a:t>
            </a:r>
            <a:endParaRPr lang="tr-TR" dirty="0"/>
          </a:p>
        </p:txBody>
      </p:sp>
      <p:sp>
        <p:nvSpPr>
          <p:cNvPr id="3" name="2 Dikdörtgen"/>
          <p:cNvSpPr/>
          <p:nvPr/>
        </p:nvSpPr>
        <p:spPr>
          <a:xfrm>
            <a:off x="1961528" y="5525645"/>
            <a:ext cx="6622390" cy="369332"/>
          </a:xfrm>
          <a:prstGeom prst="rect">
            <a:avLst/>
          </a:prstGeom>
        </p:spPr>
        <p:txBody>
          <a:bodyPr wrap="none">
            <a:spAutoFit/>
          </a:bodyPr>
          <a:lstStyle/>
          <a:p>
            <a:pPr algn="ctr"/>
            <a:r>
              <a:rPr lang="tr-TR" dirty="0" smtClean="0">
                <a:latin typeface="Times New Roman" pitchFamily="18" charset="0"/>
                <a:cs typeface="Times New Roman" pitchFamily="18" charset="0"/>
              </a:rPr>
              <a:t>Tarım ve Orman Bakanlığı Siirt Tarım Sektörü Temsilcileri Toplantısı</a:t>
            </a:r>
            <a:endParaRPr lang="tr-TR" dirty="0"/>
          </a:p>
        </p:txBody>
      </p:sp>
      <p:pic>
        <p:nvPicPr>
          <p:cNvPr id="3073" name="Picture 1" descr="C:\Users\muhammed\Desktop\2024. brifing\WhatsApp Image 2024-02-19 at 15.56.52.jpeg"/>
          <p:cNvPicPr>
            <a:picLocks noChangeAspect="1" noChangeArrowheads="1"/>
          </p:cNvPicPr>
          <p:nvPr/>
        </p:nvPicPr>
        <p:blipFill>
          <a:blip r:embed="rId2" cstate="print"/>
          <a:srcRect/>
          <a:stretch>
            <a:fillRect/>
          </a:stretch>
        </p:blipFill>
        <p:spPr bwMode="auto">
          <a:xfrm>
            <a:off x="2072640" y="989965"/>
            <a:ext cx="6858000" cy="4552950"/>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06548" y="914400"/>
            <a:ext cx="10181492" cy="1147298"/>
          </a:xfrm>
        </p:spPr>
        <p:txBody>
          <a:bodyPr>
            <a:normAutofit fontScale="90000"/>
          </a:bodyPr>
          <a:lstStyle/>
          <a:p>
            <a:pPr algn="ctr"/>
            <a:r>
              <a:rPr lang="tr-TR" sz="2000" dirty="0" smtClean="0"/>
              <a:t> Siirt ve Yöresi El Sanatları Araştırma Merkezi </a:t>
            </a:r>
            <a:r>
              <a:rPr lang="tr-TR" dirty="0" smtClean="0"/>
              <a:t/>
            </a:r>
            <a:br>
              <a:rPr lang="tr-TR" dirty="0" smtClean="0"/>
            </a:br>
            <a:r>
              <a:rPr lang="tr-TR" dirty="0" smtClean="0"/>
              <a:t> </a:t>
            </a:r>
            <a:r>
              <a:rPr lang="tr-TR" sz="3200" dirty="0" smtClean="0"/>
              <a:t> </a:t>
            </a:r>
            <a:r>
              <a:rPr lang="tr-TR" sz="3200" dirty="0" smtClean="0">
                <a:latin typeface="Times New Roman" pitchFamily="18" charset="0"/>
                <a:cs typeface="Times New Roman" pitchFamily="18" charset="0"/>
              </a:rPr>
              <a:t>Tarım ve Orman Bakanlığı Siirt Tarım Sektörü Temsilcileri Toplantısı</a:t>
            </a:r>
            <a:r>
              <a:rPr lang="tr-TR" sz="3200" dirty="0" smtClean="0"/>
              <a:t/>
            </a:r>
            <a:br>
              <a:rPr lang="tr-TR" sz="3200" dirty="0" smtClean="0"/>
            </a:br>
            <a:r>
              <a:rPr lang="tr-TR" sz="3200" dirty="0" smtClean="0"/>
              <a:t> </a:t>
            </a:r>
            <a:endParaRPr lang="tr-TR" sz="2800" dirty="0"/>
          </a:p>
        </p:txBody>
      </p:sp>
      <p:sp>
        <p:nvSpPr>
          <p:cNvPr id="3" name="2 İçerik Yer Tutucusu"/>
          <p:cNvSpPr>
            <a:spLocks noGrp="1"/>
          </p:cNvSpPr>
          <p:nvPr>
            <p:ph sz="half" idx="1"/>
          </p:nvPr>
        </p:nvSpPr>
        <p:spPr>
          <a:xfrm>
            <a:off x="838200" y="2885439"/>
            <a:ext cx="4870938" cy="2917483"/>
          </a:xfrm>
        </p:spPr>
        <p:txBody>
          <a:bodyPr/>
          <a:lstStyle/>
          <a:p>
            <a:endParaRPr lang="tr-TR" dirty="0"/>
          </a:p>
        </p:txBody>
      </p:sp>
      <p:pic>
        <p:nvPicPr>
          <p:cNvPr id="2049" name="Picture 1" descr="C:\Users\muhammed\Desktop\2024. brifing\WhatsApp Image 2024-02-19 at 15.56.52 (1).jpeg"/>
          <p:cNvPicPr>
            <a:picLocks noChangeAspect="1" noChangeArrowheads="1"/>
          </p:cNvPicPr>
          <p:nvPr/>
        </p:nvPicPr>
        <p:blipFill>
          <a:blip r:embed="rId2" cstate="print"/>
          <a:srcRect/>
          <a:stretch>
            <a:fillRect/>
          </a:stretch>
        </p:blipFill>
        <p:spPr bwMode="auto">
          <a:xfrm>
            <a:off x="6491071" y="2119756"/>
            <a:ext cx="4846892" cy="4045913"/>
          </a:xfrm>
          <a:prstGeom prst="rect">
            <a:avLst/>
          </a:prstGeom>
          <a:noFill/>
        </p:spPr>
      </p:pic>
      <p:pic>
        <p:nvPicPr>
          <p:cNvPr id="2050" name="Picture 2" descr="C:\Users\muhammed\Desktop\2024. brifing\WhatsApp Image 2024-02-19 at 15.44.38.jpeg"/>
          <p:cNvPicPr>
            <a:picLocks noGrp="1" noChangeAspect="1" noChangeArrowheads="1"/>
          </p:cNvPicPr>
          <p:nvPr>
            <p:ph sz="half" idx="2"/>
          </p:nvPr>
        </p:nvPicPr>
        <p:blipFill>
          <a:blip r:embed="rId3" cstate="print"/>
          <a:srcRect/>
          <a:stretch>
            <a:fillRect/>
          </a:stretch>
        </p:blipFill>
        <p:spPr bwMode="auto">
          <a:xfrm>
            <a:off x="838200" y="2119756"/>
            <a:ext cx="5181600" cy="388620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90053" y="630088"/>
            <a:ext cx="7666378" cy="369332"/>
          </a:xfrm>
          <a:prstGeom prst="rect">
            <a:avLst/>
          </a:prstGeom>
        </p:spPr>
        <p:txBody>
          <a:bodyPr wrap="square">
            <a:spAutoFit/>
          </a:bodyPr>
          <a:lstStyle/>
          <a:p>
            <a:pPr algn="ctr"/>
            <a:r>
              <a:rPr lang="tr-TR" dirty="0" smtClean="0"/>
              <a:t>Siirt ve Yöresi El Sanatları Araştırma Merkezi </a:t>
            </a:r>
            <a:endParaRPr lang="tr-TR" dirty="0"/>
          </a:p>
        </p:txBody>
      </p:sp>
      <p:pic>
        <p:nvPicPr>
          <p:cNvPr id="1029" name="Picture 5" descr="C:\Users\muhammed\Desktop\fiyet listesi-24.jpeg"/>
          <p:cNvPicPr>
            <a:picLocks noChangeAspect="1" noChangeArrowheads="1"/>
          </p:cNvPicPr>
          <p:nvPr/>
        </p:nvPicPr>
        <p:blipFill>
          <a:blip r:embed="rId2" cstate="print"/>
          <a:srcRect/>
          <a:stretch>
            <a:fillRect/>
          </a:stretch>
        </p:blipFill>
        <p:spPr bwMode="auto">
          <a:xfrm>
            <a:off x="2754526" y="882421"/>
            <a:ext cx="6247234" cy="5246558"/>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
        <p:nvSpPr>
          <p:cNvPr id="3" name="2 Dikdörtgen"/>
          <p:cNvSpPr/>
          <p:nvPr/>
        </p:nvSpPr>
        <p:spPr>
          <a:xfrm>
            <a:off x="1313500" y="641811"/>
            <a:ext cx="7607762" cy="369332"/>
          </a:xfrm>
          <a:prstGeom prst="rect">
            <a:avLst/>
          </a:prstGeom>
        </p:spPr>
        <p:txBody>
          <a:bodyPr wrap="square">
            <a:spAutoFit/>
          </a:bodyPr>
          <a:lstStyle/>
          <a:p>
            <a:pPr algn="ctr"/>
            <a:r>
              <a:rPr lang="tr-TR" dirty="0" smtClean="0"/>
              <a:t>Siirt ve Yöresi El Sanatları Araştırma Merkezi </a:t>
            </a:r>
            <a:endParaRPr lang="tr-TR" dirty="0"/>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3485</TotalTime>
  <Words>610</Words>
  <Application>Microsoft Office PowerPoint</Application>
  <PresentationFormat>Geniş ekran</PresentationFormat>
  <Paragraphs>125</Paragraphs>
  <Slides>23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23</vt:i4>
      </vt:variant>
    </vt:vector>
  </HeadingPairs>
  <TitlesOfParts>
    <vt:vector size="28" baseType="lpstr">
      <vt:lpstr>Arial</vt:lpstr>
      <vt:lpstr>Calibri</vt:lpstr>
      <vt:lpstr>Calibri Light</vt:lpstr>
      <vt:lpstr>Times New Roman</vt:lpstr>
      <vt:lpstr>Office Teması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 Siirt ve Yöresi El Sanatları Araştırma Merkezi    Tarım ve Orman Bakanlığı Siirt Tarım Sektörü Temsilcileri Toplantısı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AHMET HAN AKYILDIZ</cp:lastModifiedBy>
  <cp:revision>286</cp:revision>
  <dcterms:created xsi:type="dcterms:W3CDTF">2018-02-07T07:43:50Z</dcterms:created>
  <dcterms:modified xsi:type="dcterms:W3CDTF">2024-12-15T10:41:33Z</dcterms:modified>
</cp:coreProperties>
</file>